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  <p:sldId id="1145" r:id="rId27"/>
    <p:sldId id="1146" r:id="rId28"/>
    <p:sldId id="1147" r:id="rId29"/>
    <p:sldId id="1148" r:id="rId30"/>
    <p:sldId id="1149" r:id="rId31"/>
    <p:sldId id="1150" r:id="rId32"/>
    <p:sldId id="1151" r:id="rId33"/>
    <p:sldId id="1152" r:id="rId34"/>
    <p:sldId id="1153" r:id="rId35"/>
    <p:sldId id="1154" r:id="rId36"/>
    <p:sldId id="1155" r:id="rId37"/>
    <p:sldId id="1156" r:id="rId38"/>
    <p:sldId id="1157" r:id="rId39"/>
    <p:sldId id="1158" r:id="rId40"/>
    <p:sldId id="1159" r:id="rId41"/>
    <p:sldId id="1160" r:id="rId42"/>
    <p:sldId id="1161" r:id="rId43"/>
    <p:sldId id="1162" r:id="rId44"/>
    <p:sldId id="1163" r:id="rId45"/>
    <p:sldId id="1164" r:id="rId4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82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05304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  2025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年全国中考真题改编福建模式卷</a:t>
            </a:r>
            <a:endParaRPr lang="en-US" altLang="zh-CN" sz="50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01448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C15  </a:t>
            </a:r>
            <a:r>
              <a:rPr lang="en-US" altLang="zh-CN" sz="42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2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年全国中考真题改编福建模式卷（一）</a:t>
            </a:r>
            <a:endParaRPr lang="zh-CN" altLang="en-US" sz="42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）如图所示，蜡烛距凸透镜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时，烛焰在光屏上成清晰的倒立、缩小的像，则该凸透镜的焦距可能是（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cm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 cm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WE423.tif&amp;651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966" y="2348880"/>
            <a:ext cx="3470910" cy="20897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14353" y="4581128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83238" y="1412776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6718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绥化中考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）下列说法中正确的是（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雪花缓慢飘落表明温度越低分子运动越慢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构成物质的分子间同时存在引力和斥力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汽油机在做功冲程中将机械能转化为内能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钻木取火是通过热传递的方式改变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99262" y="9807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大兴安岭中考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）如图所示，人造地球卫星在绕地球椭圆轨道运行的过程中，当卫星从近地点向远地点运行时，下列说法正确的是（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动能增大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势能增大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动能减小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势能增大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动能增大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势能减小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动能减小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势能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77023" y="485929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5406" y="13407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1916832"/>
            <a:ext cx="1957087" cy="303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618630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）小明利用如图甲所示的电路来测量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的阻值，电源电压为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的阻值约为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，闭合开关后，电压表指针的位置如图乙所示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对于该实验，下列说法正确的是（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闭合开关前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滑动变阻器的滑片应移至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电流表的量程应该选择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0~3 A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图乙中电压表的读数为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.3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V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多次测量求平均值是为了让结论更具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普遍性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1628800"/>
            <a:ext cx="4834045" cy="20646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3" y="367628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38822" y="17728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）在如图甲所示电路中，电源电压恒定，定值电阻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，两电流表的指针均指在如图乙所示的位置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则电源电压为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3212976"/>
            <a:ext cx="6061364" cy="31566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46241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03118" y="248361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甘肃中考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）如图所示，甲、乙两个相同的装置分别由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形磁体、导体棒和金属支架构成，导体棒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放在支架上，支架由导线连接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闭合开关并向右移动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也会随之向右移动，其中甲装置涉及的物理学原理是由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奥斯特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）发现的，乙装置与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动圈式扬声器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动圈式话筒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）的原理相同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3538359"/>
            <a:ext cx="5410200" cy="2800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03518" y="191140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法拉第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527254" y="2494049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动圈式扬声器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湖北中考改编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年度中国载人航天飞行任务标识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在神舟二十号任务标识中，飞船与太阳翼巧妙构建中文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字，飞船与空间站在星光的映衬下成功对接，对接完成后飞船相对空间站是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神舟二十一号载人飞行任务标识以航天员头盔为视角，凸显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作为宇宙探索的主体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航天员走出航天器到舱外作业时通过舱外航天服进行通信，这是由于太空中处于真空环境，声音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）传播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4092357"/>
            <a:ext cx="4766078" cy="25261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43278" y="193169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静止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46934" y="35730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）如图所示搭载热成像仪和实时图像传输器的防火巡查无人机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其搭载的热成像仪通过物体辐射的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红外线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紫外线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）检测林场温度并形成图像，图像传输器利用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）将这些图像传输给操作终端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990" y="3140968"/>
            <a:ext cx="3241023" cy="30754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19142" y="137864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红外线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30234" y="195067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电磁波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）以下是《电磁转换》的相关知识结构图，请你补充完整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569310"/>
            <a:ext cx="8239305" cy="343193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3634" y="518200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磁效应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06974" y="522231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发电机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绵阳中考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）如图所示，在固定的水平长木板上放一个木块，用弹簧测力计水平拉木块，当弹簧测力计示数为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时，木块静止不动；当弹簧测力计示数为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时，木块恰能在长木板上做匀速直线运动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撤去拉力，木块并没有立刻停止，这是因为木块具有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；木块最终速度减小至零，是因为受到了滑动摩擦力，该力的大小为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240" y="3573016"/>
            <a:ext cx="4210965" cy="14016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35397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87463" y="3039823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）下列属于可再生能源的是（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石油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天然气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智能音箱收到调低音量的指令时，就会自动改变声音的（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31310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8622" y="41490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）如图所示，木块静止在光滑的斜面上，请画出木块的受力示意图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31374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3284984"/>
            <a:ext cx="3270403" cy="21550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926" y="2636912"/>
            <a:ext cx="3570645" cy="231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）傍晚时分，在水面平静的池塘边，小湘尝试用激光笔从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点去照亮池塘对面树上的一个果子（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），发现可以用两种不同的方式实现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请在图中画出这两种方式的光路图（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保留作图痕迹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WE434.tif&amp;664&amp;1-2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902" y="2924944"/>
            <a:ext cx="5312410" cy="17926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3" y="508518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243036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652" y="2797999"/>
            <a:ext cx="6396909" cy="203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甘肃中考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）生活中有很多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的现象，不同现象中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的物理原理不同，请用物理学原理解释以下现象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）黑板擦能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在带有铁质背板的黑板上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3092767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黑板擦内有磁体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磁体具有磁性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能吸引铁质背板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是通过磁场产生的磁力作用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使黑板擦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在上面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222829"/>
            <a:ext cx="114858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）大风天气，房间内其他窗户都关闭，打开一扇窗户时窗帘会被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吸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到窗外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7948" y="4851652"/>
            <a:ext cx="11521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大风天气</a:t>
            </a:r>
            <a:r>
              <a:rPr lang="zh-CN" altLang="zh-CN" sz="2400" kern="100" spc="-10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窗外空气流速大</a:t>
            </a:r>
            <a:r>
              <a:rPr lang="zh-CN" altLang="zh-CN" sz="2400" kern="100" spc="-10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根据流体压强与流速的关系</a:t>
            </a:r>
            <a:r>
              <a:rPr lang="zh-CN" altLang="zh-CN" sz="2400" kern="100" spc="-10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流速大的地方压强小</a:t>
            </a:r>
            <a:r>
              <a:rPr lang="zh-CN" altLang="zh-CN" sz="2400" kern="100" spc="-10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而室内空气流速小、压强大</a:t>
            </a:r>
            <a:r>
              <a:rPr lang="zh-CN" altLang="zh-CN" sz="2400" kern="100" spc="-10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室内外形成压强差</a:t>
            </a:r>
            <a:r>
              <a:rPr lang="zh-CN" altLang="zh-CN" sz="2400" kern="100" spc="-100">
                <a:cs typeface="Times New Roman" panose="02020603050405020304" pitchFamily="18" charset="0"/>
              </a:rPr>
              <a:t>，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压强差产生的压力差将窗帘</a:t>
            </a:r>
            <a:r>
              <a:rPr lang="en-US" altLang="zh-CN" sz="2400" kern="100" spc="-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en-US" altLang="zh-CN" sz="2400" kern="100" spc="-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spc="-100">
                <a:ea typeface="黑体" panose="02010609060101010101" pitchFamily="49" charset="-122"/>
                <a:cs typeface="Times New Roman" panose="02020603050405020304" pitchFamily="18" charset="0"/>
              </a:rPr>
              <a:t>到窗外</a:t>
            </a:r>
            <a:r>
              <a:rPr lang="en-US" altLang="zh-CN" sz="2400" kern="100" spc="-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）小伟用如图甲所示装置探究小烧杯中的水能否沸腾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两个烧杯中装有初温相同的纯净水，当大烧杯中水温接近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时，每隔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分别记录一次两支温度计的示数，根据实验数据绘制出温度与时间关系的图像，如图乙所示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3068960"/>
            <a:ext cx="9895636" cy="25016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74276" y="57332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）为获取实验数据，本实验用到的测量工具有烧杯、温度计和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）如图丙所示，温度计的示数为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2178287"/>
            <a:ext cx="11582851" cy="29282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35166" y="530120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23598" y="85106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秒表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58843" y="1397506"/>
            <a:ext cx="111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92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）本次实验中，加热一段时间后，观察到大烧杯的水中有大量气泡产生且温度保持不变，小烧杯的水中始终没有大量气泡产生，温度也保持不变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判断此时小烧杯中的水是否沸腾，并说明判断的依据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3501008"/>
            <a:ext cx="7911244" cy="20000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03118" y="550102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1818690"/>
            <a:ext cx="11422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未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沸腾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一是依据小烧杯的水中始终没有大量气泡产生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不符合液体沸腾时的现象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二是由图乙可知最终小烧杯内水温低于实验时水的沸点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不满足液体沸腾的条件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大兴安岭中考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）小明用如图甲所示的装置探究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光反射时的规律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）把一个平面镜放在水平桌面上，再把一张纸板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竖直地立在平面镜上，纸板上的直线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于镜面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2996952"/>
            <a:ext cx="10466054" cy="32940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43910" y="248375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垂直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）使一束光贴着纸板沿某一个角度射到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点，经平面镜反射，沿另一个方向射出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在纸板上用笔描出入射光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和反射光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的径迹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改变光束入射的角度，多做几次，换用不同颜色的笔记录每次光的径迹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取下纸板，用量角器测量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两侧的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∠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∠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，将数据记录在表中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分析表中数据可知，在反射现象中，反射角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）入射角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373785"/>
              </p:ext>
            </p:extLst>
          </p:nvPr>
        </p:nvGraphicFramePr>
        <p:xfrm>
          <a:off x="3070870" y="3565767"/>
          <a:ext cx="5112567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704189">
                  <a:extLst>
                    <a:ext uri="{9D8B030D-6E8A-4147-A177-3AD203B41FA5}">
                      <a16:colId xmlns:a16="http://schemas.microsoft.com/office/drawing/2014/main" val="949799995"/>
                    </a:ext>
                  </a:extLst>
                </a:gridCol>
                <a:gridCol w="1704189">
                  <a:extLst>
                    <a:ext uri="{9D8B030D-6E8A-4147-A177-3AD203B41FA5}">
                      <a16:colId xmlns:a16="http://schemas.microsoft.com/office/drawing/2014/main" val="2000975838"/>
                    </a:ext>
                  </a:extLst>
                </a:gridCol>
                <a:gridCol w="1704189">
                  <a:extLst>
                    <a:ext uri="{9D8B030D-6E8A-4147-A177-3AD203B41FA5}">
                      <a16:colId xmlns:a16="http://schemas.microsoft.com/office/drawing/2014/main" val="4270789297"/>
                    </a:ext>
                  </a:extLst>
                </a:gridCol>
              </a:tblGrid>
              <a:tr h="188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实验次序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∠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∠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071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420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3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087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14095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551590" y="249289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等于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是用两块纸板连接起来的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如图乙所示，把纸板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向后折，在纸板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上不能看到反射光线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此现象表明在反射现象中，反射光线、入射光线和法线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）同一平面内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2924944"/>
            <a:ext cx="10466054" cy="32940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7905" y="191683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在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）让光逆着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的方向射向镜面，会发现反射光沿着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方向射出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此现象表明在反射现象中，光路是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）根据探究结论，小明用激光笔做了一个简易水位自动识别仪，如图丙所示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保持入射光的方向不变，水面在变化过程中始终保持平静，当反射光的光斑从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点向左移动到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点时，说明水面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下降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）了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3717032"/>
            <a:ext cx="7863302" cy="24748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86894" y="13745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可逆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02918" y="300557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上升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新疆中考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）中国人民解放军仪仗队男队员的平均身高约为（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88 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88 dm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88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88 mm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）将下列物体接入如图所示电路的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两点，可使小灯泡发光的是（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玻璃片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塑料尺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橡皮筋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1430" y="3250801"/>
            <a:ext cx="2519008" cy="17318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6204" y="501807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7614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26654" y="3019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）同学们测量额定电压为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小灯泡的电功率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）实验前，电流表指针位置如图甲所示，应对电流表进行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）同学们连接的电路如图乙所示，经检查发现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两点间的导线连接错误，应改接到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两点之间；更正错误后，将滑动变阻器的滑片置于最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843" y="3429000"/>
            <a:ext cx="8330092" cy="30243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11368" y="138026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调零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54646" y="2492896"/>
            <a:ext cx="1523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i="1">
                <a:ea typeface="等线" panose="02010600030101010101" pitchFamily="2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ea typeface="等线" panose="02010600030101010101" pitchFamily="2" charset="-122"/>
              </a:rPr>
              <a:t>E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24173" y="24882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右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）闭合开关，无论怎样调节滑动变阻器小灯泡都不亮，经检查发现小灯泡灯丝断了，此时电压表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）示数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排除故障后继续实验，移动滑动变阻器的滑片使小灯泡正常发光，继续调节滑动变阻器，分别使电压表示数低于、略高于小灯泡的额定电压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实验数据和现象记录如表所示，表中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处的数据为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535695"/>
              </p:ext>
            </p:extLst>
          </p:nvPr>
        </p:nvGraphicFramePr>
        <p:xfrm>
          <a:off x="618171" y="3861048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828535">
                  <a:extLst>
                    <a:ext uri="{9D8B030D-6E8A-4147-A177-3AD203B41FA5}">
                      <a16:colId xmlns:a16="http://schemas.microsoft.com/office/drawing/2014/main" val="219817016"/>
                    </a:ext>
                  </a:extLst>
                </a:gridCol>
                <a:gridCol w="3351949">
                  <a:extLst>
                    <a:ext uri="{9D8B030D-6E8A-4147-A177-3AD203B41FA5}">
                      <a16:colId xmlns:a16="http://schemas.microsoft.com/office/drawing/2014/main" val="842158050"/>
                    </a:ext>
                  </a:extLst>
                </a:gridCol>
                <a:gridCol w="3351949">
                  <a:extLst>
                    <a:ext uri="{9D8B030D-6E8A-4147-A177-3AD203B41FA5}">
                      <a16:colId xmlns:a16="http://schemas.microsoft.com/office/drawing/2014/main" val="1969839651"/>
                    </a:ext>
                  </a:extLst>
                </a:gridCol>
                <a:gridCol w="2438780">
                  <a:extLst>
                    <a:ext uri="{9D8B030D-6E8A-4147-A177-3AD203B41FA5}">
                      <a16:colId xmlns:a16="http://schemas.microsoft.com/office/drawing/2014/main" val="21020111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小灯泡两端的电压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通过小灯泡的电流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小灯泡的亮度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9699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正常发光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159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较暗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029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15973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142878" y="134076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有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26654" y="3042248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2.5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）分析表格中的信息可知小灯泡的额定功率为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，小灯泡的实际功率越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，小灯泡越亮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某同学通过计算不同电压下小灯泡电功率的平均值来减小误差，这种做法是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289562"/>
              </p:ext>
            </p:extLst>
          </p:nvPr>
        </p:nvGraphicFramePr>
        <p:xfrm>
          <a:off x="618171" y="2924944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828535">
                  <a:extLst>
                    <a:ext uri="{9D8B030D-6E8A-4147-A177-3AD203B41FA5}">
                      <a16:colId xmlns:a16="http://schemas.microsoft.com/office/drawing/2014/main" val="219817016"/>
                    </a:ext>
                  </a:extLst>
                </a:gridCol>
                <a:gridCol w="3351949">
                  <a:extLst>
                    <a:ext uri="{9D8B030D-6E8A-4147-A177-3AD203B41FA5}">
                      <a16:colId xmlns:a16="http://schemas.microsoft.com/office/drawing/2014/main" val="842158050"/>
                    </a:ext>
                  </a:extLst>
                </a:gridCol>
                <a:gridCol w="3351949">
                  <a:extLst>
                    <a:ext uri="{9D8B030D-6E8A-4147-A177-3AD203B41FA5}">
                      <a16:colId xmlns:a16="http://schemas.microsoft.com/office/drawing/2014/main" val="1969839651"/>
                    </a:ext>
                  </a:extLst>
                </a:gridCol>
                <a:gridCol w="2438780">
                  <a:extLst>
                    <a:ext uri="{9D8B030D-6E8A-4147-A177-3AD203B41FA5}">
                      <a16:colId xmlns:a16="http://schemas.microsoft.com/office/drawing/2014/main" val="21020111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小灯泡两端的电压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/V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通过小灯泡的电流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小灯泡的亮度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9699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正常发光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159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较暗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029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较亮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15973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391350" y="908720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0.75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98662" y="140021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86894" y="194197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错误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绥化中考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）学习了密度的知识后，某同学设计以下实验测量盐水的密度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）将天平放在水平桌面上，游码放到标尺左端的零刻度线处，指针指在如图甲所示位置，此时他应将平衡螺母向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）调节，直至横梁平衡；再将装有盐水的烧杯放在天平左盘，当右盘放入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砝码时，天平刚好平衡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1916832"/>
            <a:ext cx="8838091" cy="27225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65175" y="537716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）如图乙所示，将烧杯中的一部分盐水倒入量筒，量筒中盐水的体积为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）如图丙所示，用天平测出烧杯和剩余盐水的总质量为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，则所测盐水的密度是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591038"/>
            <a:ext cx="11602897" cy="35742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487694" y="83671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40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15486" y="140944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38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30710" y="1942710"/>
            <a:ext cx="1752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1.05</a:t>
            </a:r>
            <a:r>
              <a:rPr lang="en-US" altLang="zh-CN" sz="2400">
                <a:latin typeface="+mn-ea"/>
                <a:ea typeface="+mn-ea"/>
              </a:rPr>
              <a:t>×</a:t>
            </a:r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en-US" altLang="zh-CN" sz="2400" baseline="30000">
                <a:ea typeface="等线" panose="02010600030101010101" pitchFamily="2" charset="-122"/>
              </a:rPr>
              <a:t>3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）实验结束后，该同学改用量筒、水和细线测量橡皮泥的密度，如图丁所示（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不考虑橡皮泥吸水及质量变化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步骤一：在量筒中倒入适量的水，读出量筒的示数为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步骤二：将橡皮泥用细线拴好慢慢浸没于水中，读出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筒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步骤三：将橡皮泥捏成空心碗，放入量筒中使其浮在水面上，读出量筒的示数为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请写出橡皮泥密度的表达式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如果步骤三中量筒里的水有少量进入橡皮泥捏成的空心碗中，则所测橡皮泥密度的结果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变大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486" y="1268760"/>
            <a:ext cx="2605657" cy="2244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4735036" y="3913060"/>
                <a:ext cx="2008242" cy="6680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ea typeface="等线" panose="02010600030101010101" pitchFamily="2" charset="-122"/>
                  </a:rPr>
                  <a:t>ρ</a:t>
                </a:r>
                <a:r>
                  <a:rPr lang="zh-CN" altLang="zh-CN" sz="24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036" y="3913060"/>
                <a:ext cx="2008242" cy="668068"/>
              </a:xfrm>
              <a:prstGeom prst="rect">
                <a:avLst/>
              </a:prstGeom>
              <a:blipFill>
                <a:blip r:embed="rId3"/>
                <a:stretch>
                  <a:fillRect b="-18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486694" y="520861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3428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sz="2300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月，我国望宇登月服进入初样研制阶段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望宇登月服主体由多层结构组成，包括内衣舒适层、保暖层、通风服和水冷服、气密限制层、隔热层和外保护层等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某科技小组为检测模拟登月服的气密性，设计了气压检测装置，其电路如图甲所示，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30Ω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，恒流电源输出电流恒为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，当气压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300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时，压敏电阻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300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的阻值随气压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的变化关系如图乙所示（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为方便计算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图像已作近似处理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测试时，如图丙所示，将充满空气的模拟登月服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和检测装置放入空腔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中，将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抽成真空后密封（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不计此过程中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漏气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启动检测装置，开始计时，此时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内的气压为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300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漏气速度越来越慢，经过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8h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漏出空气的质量小于充气质量的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10%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的气密性达标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内的气压与各自内部空气的密度成正比，且比例系数相同；容积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300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300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不计检测装置的体积、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的厚度以及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3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容积的变化</a:t>
            </a:r>
            <a:r>
              <a:rPr lang="en-US" altLang="zh-CN" sz="23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）通风服和水冷服可利用水吸收登月服内的热量，是利用了水的比热容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漏气过程中，电流表示数变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2780928"/>
            <a:ext cx="10042041" cy="300759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135740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71610" y="194377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）开始计时后，经过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内的气压为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漏出空气的质量为充气质量的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请判断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的气密性是否达标并说明理由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5606" y="73177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875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3038" y="1268536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3.5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60854" y="1632431"/>
                <a:ext cx="11485848" cy="4961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恒流电源输出电流恒为</a:t>
                </a:r>
                <a:r>
                  <a:rPr lang="en-US" altLang="zh-CN" sz="2400" i="1" kern="100"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电流表示数为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通过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1A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6A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电源电压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zh-CN" altLang="zh-CN" sz="2400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两端的电压为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i="1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30Ω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18V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的电阻为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0.4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45Ω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由图乙可知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与气压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的关系为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04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因此当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i="1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45Ω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内的气压为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875Pa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内的气压与各自内部空气的密度成正比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且比例系数相同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内的气压为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空气密度为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为比例系数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内的气体质量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（</a:t>
                </a:r>
                <a:r>
                  <a:rPr lang="zh-CN" altLang="zh-CN" sz="2400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即充气质量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），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内的气压为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空气密度为</a:t>
                </a:r>
                <a:r>
                  <a:rPr lang="en-US" altLang="zh-CN" sz="2400" i="1" kern="100">
                    <a:ea typeface="楷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sz="2400" kern="100" baseline="-25000"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smtClean="0">
                    <a:cs typeface="Times New Roman" panose="02020603050405020304" pitchFamily="18" charset="0"/>
                  </a:rPr>
                  <a:t>，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632431"/>
                <a:ext cx="11485848" cy="4961230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直接连接符 8"/>
          <p:cNvCxnSpPr/>
          <p:nvPr/>
        </p:nvCxnSpPr>
        <p:spPr>
          <a:xfrm>
            <a:off x="434006" y="2313744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69438" y="2880664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8582" y="3735616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78582" y="4383688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24862" y="4887744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78582" y="5679832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6574" y="6516496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80728"/>
                <a:ext cx="11485848" cy="3804760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0" i="0" kern="10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内的气体质量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即漏出空气的质量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0" i="0" kern="10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0" i="0" kern="10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875Pa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∶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kern="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∶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代入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035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漏气速度越来越慢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~</a:t>
                </a:r>
                <a:r>
                  <a:rPr lang="en-US" altLang="zh-CN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8 h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漏出的空气质量与充气质量的比例会小于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~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的漏气比例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~</a:t>
                </a:r>
                <a:r>
                  <a:rPr lang="en-US" altLang="zh-CN" b="1" kern="1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8 h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的漏气比例会小于</a:t>
                </a:r>
                <a:r>
                  <a:rPr lang="en-US" altLang="zh-CN" b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i="1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的气密性达标</a:t>
                </a:r>
                <a:r>
                  <a:rPr lang="en-US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80728"/>
                <a:ext cx="11485848" cy="3804760"/>
              </a:xfrm>
              <a:blipFill>
                <a:blip r:embed="rId2"/>
                <a:stretch>
                  <a:fillRect l="-796" r="-849" b="-11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直接连接符 2"/>
          <p:cNvCxnSpPr/>
          <p:nvPr/>
        </p:nvCxnSpPr>
        <p:spPr>
          <a:xfrm>
            <a:off x="434006" y="1853968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434006" y="2852936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06574" y="3573016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34006" y="4149080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34006" y="4725144"/>
            <a:ext cx="11305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丢沙包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是一种同学们经常玩的课间游戏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如图所示，小星将沙包抛出，沙包脱手后（　　）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由于惯性继续运动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做匀速直线运动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不受任何力的作用　　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始终受平衡力的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1916832"/>
            <a:ext cx="2503265" cy="25190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82963" y="458112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 b="0" kern="100" dirty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 dirty="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34966" y="14302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）思考（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）的检测过程，为使电流表示数变化范围最大，可改变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的阻值，设真空时电流表示数为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，经过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电流表示数为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的差值最大，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的阻值应为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2708920"/>
            <a:ext cx="10042041" cy="300759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2863" y="1950079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latin typeface="+mn-lt"/>
                <a:cs typeface="Times New Roman" panose="02020603050405020304" pitchFamily="18" charset="0"/>
              </a:rPr>
              <a:t>60</a:t>
            </a:r>
            <a:endParaRPr lang="zh-CN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b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）用煤气炉将</a:t>
            </a:r>
            <a:r>
              <a:rPr lang="en-US" altLang="zh-CN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的水从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加热到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，消耗煤气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0.05kg.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已知煤气的热值为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4.2×10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J/kg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，水的比热容为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4.2×10</a:t>
            </a:r>
            <a:r>
              <a:rPr lang="en-US" altLang="zh-CN" kern="100" baseline="30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kg∙℃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）水吸收的热量；</a:t>
            </a:r>
            <a:endParaRPr lang="zh-CN" altLang="zh-CN" sz="1400" kern="10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924944"/>
            <a:ext cx="1142298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水吸收的热量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：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c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m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t</a:t>
            </a:r>
            <a:r>
              <a:rPr lang="en-US" altLang="zh-CN" sz="2400" kern="100" baseline="-25000">
                <a:latin typeface="+mn-lt"/>
                <a:cs typeface="Times New Roman" panose="02020603050405020304" pitchFamily="18" charset="0"/>
              </a:rPr>
              <a:t>0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4.2×10</a:t>
            </a:r>
            <a:r>
              <a:rPr lang="en-US" altLang="zh-CN" sz="2400" kern="100" baseline="30000">
                <a:latin typeface="+mn-lt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4kg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4431" y="3933056"/>
            <a:ext cx="464742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）煤气完全燃烧放出的热量；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23073"/>
            <a:ext cx="1127423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煤气完全燃烧放出的热量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：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放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mq</a:t>
            </a:r>
            <a:r>
              <a:rPr lang="zh-CN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煤气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05kg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J/kg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550" y="5076083"/>
            <a:ext cx="3587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）煤气炉加热的效率</a:t>
            </a:r>
            <a:r>
              <a:rPr lang="en-US" altLang="zh-CN" sz="240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45010" y="5421003"/>
                <a:ext cx="8158187" cy="11043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煤气炉的效率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6000"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cs typeface="Times New Roman" panose="02020603050405020304" pitchFamily="18" charset="0"/>
                              </a:rPr>
                              <m:t>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8.4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2.1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40%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10" y="5421003"/>
                <a:ext cx="8158187" cy="1104341"/>
              </a:xfrm>
              <a:prstGeom prst="rect">
                <a:avLst/>
              </a:prstGeom>
              <a:blipFill>
                <a:blip r:embed="rId2"/>
                <a:stretch>
                  <a:fillRect l="-11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）叉车常用于货物的转运，如图所示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叉车在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内将质量为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的货箱匀速竖直提升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求此过程中：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）货箱的速度；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44210" y="2276872"/>
                <a:ext cx="4597734" cy="825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货箱的速度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i="1" kern="100">
                    <a:latin typeface="+mn-lt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4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0.3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10" y="2276872"/>
                <a:ext cx="4597734" cy="825867"/>
              </a:xfrm>
              <a:prstGeom prst="rect">
                <a:avLst/>
              </a:prstGeom>
              <a:blipFill>
                <a:blip r:embed="rId2"/>
                <a:stretch>
                  <a:fillRect l="-2122" r="-1857" b="-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370472" y="3068776"/>
            <a:ext cx="403187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）叉车对货箱所做的功；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4210" y="3645024"/>
            <a:ext cx="9886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叉车对货箱所做的功</a:t>
            </a:r>
            <a:r>
              <a:rPr lang="zh-CN" altLang="zh-CN" sz="2400" kern="100">
                <a:cs typeface="Times New Roman" panose="02020603050405020304" pitchFamily="18" charset="0"/>
              </a:rPr>
              <a:t>：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mgh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300 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10N/kg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9 000 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0763" y="4149080"/>
            <a:ext cx="449353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）叉车对货箱所做功的功率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70472" y="4633491"/>
                <a:ext cx="7942163" cy="8242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叉车对货箱所做功的功率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000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900W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72" y="4633491"/>
                <a:ext cx="7942163" cy="824265"/>
              </a:xfrm>
              <a:prstGeom prst="rect">
                <a:avLst/>
              </a:prstGeom>
              <a:blipFill>
                <a:blip r:embed="rId3"/>
                <a:stretch>
                  <a:fillRect l="-1228" b="-5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YTImage25WE450.tif&amp;681&amp;1-1$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22" y="1503958"/>
            <a:ext cx="2232025" cy="197231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119947" y="358777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）教室灯光改造需要检测室内光照强度（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简称照度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小成利用身边器材设计了一个测量照度的电路，如图甲所示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电源电压取值范围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；电压表量程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0~3V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为阻值范围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10~30kΩ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的电阻箱；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为光敏电阻，其阻值随照度变化的规律如图乙所示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3429000"/>
            <a:ext cx="5330492" cy="282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）若电源电压为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15kΩ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，电压表读数为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0.75V</a:t>
            </a:r>
            <a:r>
              <a:rPr lang="zh-CN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，求此时的照度大小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591014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图中两个用电器串联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电压表测量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的电压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en-US" altLang="zh-CN" sz="2400" i="1" kern="100">
                <a:latin typeface="+mn-lt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15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kΩ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电压表读数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75V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根据串联电路电压的特点知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的电压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3V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75V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25V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串联电路的电流处处相等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IR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知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电压之比等于电阻之比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latin typeface="+mn-lt"/>
                <a:cs typeface="宋体" panose="02010600030101010101" pitchFamily="2" charset="-122"/>
              </a:rPr>
              <a:t>∶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latin typeface="+mn-lt"/>
                <a:cs typeface="宋体" panose="02010600030101010101" pitchFamily="2" charset="-122"/>
              </a:rPr>
              <a:t>∶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代入数据有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25V</a:t>
            </a:r>
            <a:r>
              <a:rPr lang="zh-CN" altLang="zh-CN" sz="2400" kern="100">
                <a:latin typeface="+mn-lt"/>
                <a:cs typeface="宋体" panose="02010600030101010101" pitchFamily="2" charset="-122"/>
              </a:rPr>
              <a:t>∶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75V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latin typeface="+mn-lt"/>
                <a:cs typeface="宋体" panose="02010600030101010101" pitchFamily="2" charset="-122"/>
              </a:rPr>
              <a:t>∶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15kΩ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45kΩ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根据图乙知</a:t>
            </a:r>
            <a:r>
              <a:rPr lang="zh-CN" altLang="zh-CN" sz="2400" kern="100"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此时的照度大小是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3Lux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1266474"/>
            <a:ext cx="4405365" cy="23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001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2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阻值，使电路能测量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Lux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的照度，求电源电压的最大值</a:t>
            </a:r>
            <a:r>
              <a:rPr lang="en-US" altLang="zh-CN" sz="2200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34566" y="3353131"/>
                <a:ext cx="11584144" cy="3244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电路能测量</a:t>
                </a:r>
                <a:r>
                  <a:rPr lang="en-US" altLang="zh-CN" sz="22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 Lux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的照度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由图乙可知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的阻值为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15kΩ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电压表量程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0~3V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电压表示数最大为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3V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为阻值范围</a:t>
                </a:r>
                <a:r>
                  <a:rPr lang="en-US" altLang="zh-CN" sz="22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 kΩ~30 kΩ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的电阻箱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根据串联分压原理有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2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2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200" kern="100" baseline="2000">
                                <a:latin typeface="Times New Roman"/>
                                <a:ea typeface="黑体" panose="02010609060101010101" pitchFamily="49" charset="-122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2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zh-CN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sz="22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sz="2200" i="1" kern="1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altLang="zh-CN" sz="22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  <m:sSub>
                              <m:sSubPr>
                                <m:ctrlPr>
                                  <a:rPr lang="zh-CN" altLang="zh-CN" sz="2200" i="1" kern="1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2200" i="1" kern="100">
                                    <a:latin typeface="+mn-lt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US" altLang="zh-CN" sz="22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3V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15kΩ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且都为定值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 则当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阻值最小时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电源电压最大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的阻值为</a:t>
                </a:r>
                <a:r>
                  <a:rPr lang="en-US" altLang="zh-CN" sz="2200" kern="10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 kΩ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则电路中电流为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zh-CN" altLang="zh-CN" sz="2200" kern="100" baseline="6000">
                                <a:latin typeface="+mn-lt"/>
                                <a:cs typeface="Times New Roman" panose="02020603050405020304" pitchFamily="18" charset="0"/>
                              </a:rPr>
                              <m:t>大</m:t>
                            </m:r>
                          </m:sub>
                        </m:sSub>
                      </m:num>
                      <m:den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sSub>
                          <m:sSub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i="1" kern="100">
                                <a:latin typeface="+mn-lt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2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2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2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2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2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200" kern="100">
                            <a:latin typeface="+mn-lt"/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2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最大电源电压为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i="1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200" kern="100" baseline="-25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2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2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200" kern="100" baseline="300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sz="2200" kern="100">
                    <a:latin typeface="+mn-lt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5V</a:t>
                </a:r>
                <a:r>
                  <a:rPr lang="en-US" altLang="zh-CN" sz="2200" kern="100">
                    <a:latin typeface="+mn-lt"/>
                    <a:cs typeface="Times New Roman" panose="02020603050405020304" pitchFamily="18" charset="0"/>
                  </a:rPr>
                  <a:t>.</a:t>
                </a:r>
                <a:endParaRPr lang="zh-CN" altLang="zh-CN" sz="2200" kern="10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3353131"/>
                <a:ext cx="11584144" cy="3244221"/>
              </a:xfrm>
              <a:prstGeom prst="rect">
                <a:avLst/>
              </a:prstGeom>
              <a:blipFill>
                <a:blip r:embed="rId2"/>
                <a:stretch>
                  <a:fillRect l="-684" t="-188" r="-684" b="-1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468" y="1196752"/>
            <a:ext cx="4204340" cy="222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31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）如图所示，北极熊趴在冰面上爬过薄冰，这样避免了冰面被压破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趴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增大压强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减小压强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增大压力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减小压力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1988840"/>
            <a:ext cx="4067175" cy="28479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4276" y="4817518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04358" y="14318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）安全用电知识是现代公民生活的必备知识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下列做法正确的是（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更换灯泡时没有断开电源开关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用湿手拔手机充电器的插头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使用测电笔时手接触笔尾金属体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多个大功率用电器同时使用一个插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）如图所示实例中，为了增大摩擦的是（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轴承中装有滚珠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给车轴加润滑油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用力压住橡皮擦字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轮滑鞋装有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滚轮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69" y="1356587"/>
            <a:ext cx="2087740" cy="17565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246" y="1297445"/>
            <a:ext cx="1892568" cy="18156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84" y="3429000"/>
            <a:ext cx="1874825" cy="177428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4957" y="3501008"/>
            <a:ext cx="2170539" cy="17447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561359" y="8949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）小湘来回晃动晾晒在塑料盘中的米粒后，发现有些米粒会吸附在塑料盘上，且米粒间相互排斥，如图所示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塑料盘是导体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与米粒摩擦后的塑料盘不带电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摩擦过程中创造了电荷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米粒相互排斥是由于带上了同种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22548" y="4453779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5WE417.tif&amp;646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58" y="1799615"/>
            <a:ext cx="2362835" cy="24917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6355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）某款家用蒸汽洗地机设计为开关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控制电机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同时工作，实现洗地和污水回收；开关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单独控制电阻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加热水产生蒸汽；一旦机器发生倾倒，开关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断开整个电路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下列电路图符合设计要求的是（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0813821" cy="20440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79382" y="19899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3735</Words>
  <Application>Microsoft Office PowerPoint</Application>
  <PresentationFormat>自定义</PresentationFormat>
  <Paragraphs>299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6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448</cp:revision>
  <dcterms:created xsi:type="dcterms:W3CDTF">2020-11-06T05:24:00Z</dcterms:created>
  <dcterms:modified xsi:type="dcterms:W3CDTF">2025-09-10T11:42:00Z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